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4" Type="http://schemas.openxmlformats.org/officeDocument/2006/relationships/slide" Target="slides/slide10.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Do remember to introduce your team members by name individually.</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 name="Shape 59"/>
        <p:cNvGrpSpPr/>
        <p:nvPr/>
      </p:nvGrpSpPr>
      <p:grpSpPr>
        <a:xfrm>
          <a:off x="0" y="0"/>
          <a:ext cx="0" cy="0"/>
          <a:chOff x="0" y="0"/>
          <a:chExt cx="0" cy="0"/>
        </a:xfrm>
      </p:grpSpPr>
      <p:sp>
        <p:nvSpPr>
          <p:cNvPr id="60" name="Google Shape;60;g70923d74d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 name="Google Shape;61;g70923d74df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 name="Google Shape;6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 name="Google Shape;7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Clearly describe your game so I know how the game is played</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Google Shape;79;g6c84e64cb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6c84e64cb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 name="Google Shape;90;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17500" lvl="1" marL="1371600" rtl="0" algn="l">
              <a:lnSpc>
                <a:spcPct val="115000"/>
              </a:lnSpc>
              <a:spcBef>
                <a:spcPts val="0"/>
              </a:spcBef>
              <a:spcAft>
                <a:spcPts val="0"/>
              </a:spcAft>
              <a:buClr>
                <a:srgbClr val="000000"/>
              </a:buClr>
              <a:buSzPts val="1400"/>
              <a:buChar char="○"/>
            </a:pPr>
            <a:r>
              <a:rPr lang="en" sz="1400"/>
              <a:t>Tucker was able to design a great and clean board with icons and placements for game components,along with a full deck of designed cards, as well as acquiring dubloon style metal coins and a small treasure chest to store the game currency in</a:t>
            </a:r>
            <a:endParaRPr sz="1400"/>
          </a:p>
          <a:p>
            <a:pPr indent="-317500" lvl="0" marL="457200" rtl="0" algn="l">
              <a:lnSpc>
                <a:spcPct val="115000"/>
              </a:lnSpc>
              <a:spcBef>
                <a:spcPts val="0"/>
              </a:spcBef>
              <a:spcAft>
                <a:spcPts val="0"/>
              </a:spcAft>
              <a:buClr>
                <a:srgbClr val="000000"/>
              </a:buClr>
              <a:buSzPts val="1400"/>
              <a:buChar char="●"/>
            </a:pPr>
            <a:r>
              <a:rPr lang="en" sz="1400"/>
              <a:t>One game mechanic changed the prices of item cards in region market after selling them. The table prices were clearly marked on the map and could be easily kept track of</a:t>
            </a:r>
            <a:endParaRPr sz="14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17500" lvl="1" marL="914400" rtl="0" algn="l">
              <a:lnSpc>
                <a:spcPct val="115000"/>
              </a:lnSpc>
              <a:spcBef>
                <a:spcPts val="0"/>
              </a:spcBef>
              <a:spcAft>
                <a:spcPts val="0"/>
              </a:spcAft>
              <a:buClr>
                <a:srgbClr val="000000"/>
              </a:buClr>
              <a:buSzPts val="1400"/>
              <a:buChar char="○"/>
            </a:pPr>
            <a:r>
              <a:rPr lang="en" sz="1400"/>
              <a:t>Due the fairly simplistic nature of the game, the player doesn't have many options in the way of interesting player choice or strategy</a:t>
            </a:r>
            <a:endParaRPr sz="1400"/>
          </a:p>
          <a:p>
            <a:pPr indent="-317500" lvl="0" marL="457200" rtl="0" algn="l">
              <a:lnSpc>
                <a:spcPct val="115000"/>
              </a:lnSpc>
              <a:spcBef>
                <a:spcPts val="0"/>
              </a:spcBef>
              <a:spcAft>
                <a:spcPts val="0"/>
              </a:spcAft>
              <a:buClr>
                <a:srgbClr val="000000"/>
              </a:buClr>
              <a:buSzPts val="1400"/>
              <a:buChar char="●"/>
            </a:pPr>
            <a:r>
              <a:rPr lang="en" sz="1400"/>
              <a:t>The rules often took far longer than anticipated to learn for new players, often taking around 20 to 30 mins to learn</a:t>
            </a:r>
            <a:endParaRPr sz="14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 name="Google Shape;102;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 name="Google Shape;10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_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_AND_BODY" type="tx">
  <p:cSld name="TITLE_AND_BODY">
    <p:spTree>
      <p:nvGrpSpPr>
        <p:cNvPr id="13" name="Shape 13"/>
        <p:cNvGrpSpPr/>
        <p:nvPr/>
      </p:nvGrpSpPr>
      <p:grpSpPr>
        <a:xfrm>
          <a:off x="0" y="0"/>
          <a:ext cx="0" cy="0"/>
          <a:chOff x="0" y="0"/>
          <a:chExt cx="0" cy="0"/>
        </a:xfrm>
      </p:grpSpPr>
      <p:sp>
        <p:nvSpPr>
          <p:cNvPr id="14" name="Google Shape;14;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81000" lvl="0" marL="457200" algn="l">
              <a:lnSpc>
                <a:spcPct val="115000"/>
              </a:lnSpc>
              <a:spcBef>
                <a:spcPts val="0"/>
              </a:spcBef>
              <a:spcAft>
                <a:spcPts val="0"/>
              </a:spcAft>
              <a:buSzPts val="2400"/>
              <a:buChar char="●"/>
              <a:defRPr sz="2400"/>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6" name="Google Shape;16;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_HEADER" type="secHead">
  <p:cSld name="SECTION_HEADER">
    <p:spTree>
      <p:nvGrpSpPr>
        <p:cNvPr id="17" name="Shape 17"/>
        <p:cNvGrpSpPr/>
        <p:nvPr/>
      </p:nvGrpSpPr>
      <p:grpSpPr>
        <a:xfrm>
          <a:off x="0" y="0"/>
          <a:ext cx="0" cy="0"/>
          <a:chOff x="0" y="0"/>
          <a:chExt cx="0" cy="0"/>
        </a:xfrm>
      </p:grpSpPr>
      <p:sp>
        <p:nvSpPr>
          <p:cNvPr id="18" name="Google Shape;18;p4"/>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_AND_TWO_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_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_COLUMN_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_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_TITLE_AND_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Clr>
                <a:schemeClr val="dk1"/>
              </a:buClr>
              <a:buSzPts val="1800"/>
              <a:buChar char="●"/>
              <a:defRPr>
                <a:solidFill>
                  <a:schemeClr val="dk1"/>
                </a:solidFill>
              </a:defRPr>
            </a:lvl1pPr>
            <a:lvl2pPr indent="-317500" lvl="1" marL="914400" algn="l">
              <a:lnSpc>
                <a:spcPct val="115000"/>
              </a:lnSpc>
              <a:spcBef>
                <a:spcPts val="1600"/>
              </a:spcBef>
              <a:spcAft>
                <a:spcPts val="0"/>
              </a:spcAft>
              <a:buClr>
                <a:schemeClr val="dk1"/>
              </a:buClr>
              <a:buSzPts val="1400"/>
              <a:buChar char="○"/>
              <a:defRPr>
                <a:solidFill>
                  <a:schemeClr val="dk1"/>
                </a:solidFill>
              </a:defRPr>
            </a:lvl2pPr>
            <a:lvl3pPr indent="-317500" lvl="2" marL="1371600" algn="l">
              <a:lnSpc>
                <a:spcPct val="115000"/>
              </a:lnSpc>
              <a:spcBef>
                <a:spcPts val="1600"/>
              </a:spcBef>
              <a:spcAft>
                <a:spcPts val="0"/>
              </a:spcAft>
              <a:buClr>
                <a:schemeClr val="dk1"/>
              </a:buClr>
              <a:buSzPts val="1400"/>
              <a:buChar char="■"/>
              <a:defRPr>
                <a:solidFill>
                  <a:schemeClr val="dk1"/>
                </a:solidFill>
              </a:defRPr>
            </a:lvl3pPr>
            <a:lvl4pPr indent="-317500" lvl="3" marL="1828800" algn="l">
              <a:lnSpc>
                <a:spcPct val="115000"/>
              </a:lnSpc>
              <a:spcBef>
                <a:spcPts val="1600"/>
              </a:spcBef>
              <a:spcAft>
                <a:spcPts val="0"/>
              </a:spcAft>
              <a:buClr>
                <a:schemeClr val="dk1"/>
              </a:buClr>
              <a:buSzPts val="1400"/>
              <a:buChar char="●"/>
              <a:defRPr>
                <a:solidFill>
                  <a:schemeClr val="dk1"/>
                </a:solidFill>
              </a:defRPr>
            </a:lvl4pPr>
            <a:lvl5pPr indent="-317500" lvl="4" marL="2286000" algn="l">
              <a:lnSpc>
                <a:spcPct val="115000"/>
              </a:lnSpc>
              <a:spcBef>
                <a:spcPts val="1600"/>
              </a:spcBef>
              <a:spcAft>
                <a:spcPts val="0"/>
              </a:spcAft>
              <a:buClr>
                <a:schemeClr val="dk1"/>
              </a:buClr>
              <a:buSzPts val="1400"/>
              <a:buChar char="○"/>
              <a:defRPr>
                <a:solidFill>
                  <a:schemeClr val="dk1"/>
                </a:solidFill>
              </a:defRPr>
            </a:lvl5pPr>
            <a:lvl6pPr indent="-317500" lvl="5" marL="2743200" algn="l">
              <a:lnSpc>
                <a:spcPct val="115000"/>
              </a:lnSpc>
              <a:spcBef>
                <a:spcPts val="1600"/>
              </a:spcBef>
              <a:spcAft>
                <a:spcPts val="0"/>
              </a:spcAft>
              <a:buClr>
                <a:schemeClr val="dk1"/>
              </a:buClr>
              <a:buSzPts val="1400"/>
              <a:buChar char="■"/>
              <a:defRPr>
                <a:solidFill>
                  <a:schemeClr val="dk1"/>
                </a:solidFill>
              </a:defRPr>
            </a:lvl6pPr>
            <a:lvl7pPr indent="-317500" lvl="6" marL="3200400" algn="l">
              <a:lnSpc>
                <a:spcPct val="115000"/>
              </a:lnSpc>
              <a:spcBef>
                <a:spcPts val="1600"/>
              </a:spcBef>
              <a:spcAft>
                <a:spcPts val="0"/>
              </a:spcAft>
              <a:buClr>
                <a:schemeClr val="dk1"/>
              </a:buClr>
              <a:buSzPts val="1400"/>
              <a:buChar char="●"/>
              <a:defRPr>
                <a:solidFill>
                  <a:schemeClr val="dk1"/>
                </a:solidFill>
              </a:defRPr>
            </a:lvl7pPr>
            <a:lvl8pPr indent="-317500" lvl="7" marL="3657600" algn="l">
              <a:lnSpc>
                <a:spcPct val="115000"/>
              </a:lnSpc>
              <a:spcBef>
                <a:spcPts val="1600"/>
              </a:spcBef>
              <a:spcAft>
                <a:spcPts val="0"/>
              </a:spcAft>
              <a:buClr>
                <a:schemeClr val="dk1"/>
              </a:buClr>
              <a:buSzPts val="1400"/>
              <a:buChar char="○"/>
              <a:defRPr>
                <a:solidFill>
                  <a:schemeClr val="dk1"/>
                </a:solidFill>
              </a:defRPr>
            </a:lvl8pPr>
            <a:lvl9pPr indent="-317500" lvl="8" marL="4114800" algn="l">
              <a:lnSpc>
                <a:spcPct val="115000"/>
              </a:lnSpc>
              <a:spcBef>
                <a:spcPts val="1600"/>
              </a:spcBef>
              <a:spcAft>
                <a:spcPts val="160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_ONLY">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lt2"/>
              </a:buClr>
              <a:buSzPts val="1800"/>
              <a:buFont typeface="Arial"/>
              <a:buChar char="●"/>
              <a:defRPr b="0" i="0" sz="1800" u="none" cap="none" strike="noStrike">
                <a:solidFill>
                  <a:schemeClr val="lt2"/>
                </a:solidFill>
                <a:latin typeface="Arial"/>
                <a:ea typeface="Arial"/>
                <a:cs typeface="Arial"/>
                <a:sym typeface="Arial"/>
              </a:defRPr>
            </a:lvl1pPr>
            <a:lvl2pPr indent="-317500" lvl="1" marL="9144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2pPr>
            <a:lvl3pPr indent="-317500" lvl="2" marL="13716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3pPr>
            <a:lvl4pPr indent="-317500" lvl="3" marL="18288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4pPr>
            <a:lvl5pPr indent="-317500" lvl="4" marL="22860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5pPr>
            <a:lvl6pPr indent="-317500" lvl="5" marL="27432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6pPr>
            <a:lvl7pPr indent="-317500" lvl="6" marL="32004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7pPr>
            <a:lvl8pPr indent="-317500" lvl="7" marL="36576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8pPr>
            <a:lvl9pPr indent="-317500" lvl="8" marL="4114800" marR="0" rtl="0" algn="l">
              <a:lnSpc>
                <a:spcPct val="115000"/>
              </a:lnSpc>
              <a:spcBef>
                <a:spcPts val="1600"/>
              </a:spcBef>
              <a:spcAft>
                <a:spcPts val="1600"/>
              </a:spcAft>
              <a:buClr>
                <a:schemeClr val="lt2"/>
              </a:buClr>
              <a:buSzPts val="1400"/>
              <a:buFont typeface="Arial"/>
              <a:buChar char="■"/>
              <a:defRPr b="0" i="0" sz="1400" u="none" cap="none" strike="noStrike">
                <a:solidFill>
                  <a:schemeClr val="lt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p:nvPr/>
        </p:nvSpPr>
        <p:spPr>
          <a:xfrm>
            <a:off x="-128575" y="-16550"/>
            <a:ext cx="9406200" cy="938700"/>
          </a:xfrm>
          <a:prstGeom prst="rect">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highlight>
                <a:schemeClr val="dk1"/>
              </a:highlight>
              <a:latin typeface="Arial"/>
              <a:ea typeface="Arial"/>
              <a:cs typeface="Arial"/>
              <a:sym typeface="Arial"/>
            </a:endParaRPr>
          </a:p>
        </p:txBody>
      </p:sp>
      <p:sp>
        <p:nvSpPr>
          <p:cNvPr id="55" name="Google Shape;55;p13"/>
          <p:cNvSpPr txBox="1"/>
          <p:nvPr>
            <p:ph type="ctrTitle"/>
          </p:nvPr>
        </p:nvSpPr>
        <p:spPr>
          <a:xfrm>
            <a:off x="0" y="79900"/>
            <a:ext cx="9144000" cy="883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lang="en">
                <a:solidFill>
                  <a:srgbClr val="FFFFFF"/>
                </a:solidFill>
              </a:rPr>
              <a:t>The Alpacas</a:t>
            </a:r>
            <a:endParaRPr>
              <a:solidFill>
                <a:srgbClr val="FFFFFF"/>
              </a:solidFill>
            </a:endParaRPr>
          </a:p>
        </p:txBody>
      </p:sp>
      <p:sp>
        <p:nvSpPr>
          <p:cNvPr id="56" name="Google Shape;56;p13"/>
          <p:cNvSpPr/>
          <p:nvPr/>
        </p:nvSpPr>
        <p:spPr>
          <a:xfrm>
            <a:off x="-109300" y="4303975"/>
            <a:ext cx="9387000" cy="839400"/>
          </a:xfrm>
          <a:prstGeom prst="rect">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13"/>
          <p:cNvSpPr txBox="1"/>
          <p:nvPr>
            <p:ph idx="1" type="subTitle"/>
          </p:nvPr>
        </p:nvSpPr>
        <p:spPr>
          <a:xfrm>
            <a:off x="395275" y="4196600"/>
            <a:ext cx="8520600" cy="79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dk1"/>
                </a:solidFill>
              </a:rPr>
              <a:t>Tucker Burke, Kevin Dolan, </a:t>
            </a:r>
            <a:r>
              <a:rPr lang="en">
                <a:solidFill>
                  <a:srgbClr val="FFFFFF"/>
                </a:solidFill>
              </a:rPr>
              <a:t>Nick Engell, Joseph Hong, </a:t>
            </a:r>
            <a:r>
              <a:rPr lang="en">
                <a:solidFill>
                  <a:schemeClr val="dk1"/>
                </a:solidFill>
              </a:rPr>
              <a:t>Owen King</a:t>
            </a:r>
            <a:endParaRPr>
              <a:solidFill>
                <a:srgbClr val="FFFFFF"/>
              </a:solidFill>
            </a:endParaRPr>
          </a:p>
        </p:txBody>
      </p:sp>
      <p:pic>
        <p:nvPicPr>
          <p:cNvPr id="58" name="Google Shape;58;p13"/>
          <p:cNvPicPr preferRelativeResize="0"/>
          <p:nvPr/>
        </p:nvPicPr>
        <p:blipFill rotWithShape="1">
          <a:blip r:embed="rId3">
            <a:alphaModFix/>
          </a:blip>
          <a:srcRect b="0" l="0" r="0" t="0"/>
          <a:stretch/>
        </p:blipFill>
        <p:spPr>
          <a:xfrm>
            <a:off x="0" y="922150"/>
            <a:ext cx="9144003" cy="33818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2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Future Development</a:t>
            </a:r>
            <a:endParaRPr/>
          </a:p>
        </p:txBody>
      </p:sp>
      <p:sp>
        <p:nvSpPr>
          <p:cNvPr id="117" name="Google Shape;117;p22"/>
          <p:cNvSpPr txBox="1"/>
          <p:nvPr>
            <p:ph idx="1" type="body"/>
          </p:nvPr>
        </p:nvSpPr>
        <p:spPr>
          <a:xfrm>
            <a:off x="311700" y="1152475"/>
            <a:ext cx="8520600" cy="38322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sz="1800"/>
              <a:t>Is this game worth further development? We believe so. Further refinement of game mechanics could lead to a very compelling project.</a:t>
            </a:r>
            <a:endParaRPr sz="1800"/>
          </a:p>
          <a:p>
            <a:pPr indent="0" lvl="0" marL="457200" rtl="0" algn="l">
              <a:lnSpc>
                <a:spcPct val="115000"/>
              </a:lnSpc>
              <a:spcBef>
                <a:spcPts val="0"/>
              </a:spcBef>
              <a:spcAft>
                <a:spcPts val="0"/>
              </a:spcAft>
              <a:buSzPts val="1800"/>
              <a:buNone/>
            </a:pPr>
            <a:r>
              <a:t/>
            </a:r>
            <a:endParaRPr/>
          </a:p>
          <a:p>
            <a:pPr indent="-342900" lvl="0" marL="457200" rtl="0" algn="l">
              <a:lnSpc>
                <a:spcPct val="115000"/>
              </a:lnSpc>
              <a:spcBef>
                <a:spcPts val="0"/>
              </a:spcBef>
              <a:spcAft>
                <a:spcPts val="0"/>
              </a:spcAft>
              <a:buSzPts val="1800"/>
              <a:buChar char="●"/>
            </a:pPr>
            <a:r>
              <a:rPr lang="en" sz="1800"/>
              <a:t>The takeaways from this project are: </a:t>
            </a:r>
            <a:endParaRPr sz="1800"/>
          </a:p>
          <a:p>
            <a:pPr indent="-342900" lvl="1" marL="914400" rtl="0" algn="l">
              <a:lnSpc>
                <a:spcPct val="115000"/>
              </a:lnSpc>
              <a:spcBef>
                <a:spcPts val="0"/>
              </a:spcBef>
              <a:spcAft>
                <a:spcPts val="0"/>
              </a:spcAft>
              <a:buSzPts val="1800"/>
              <a:buChar char="○"/>
            </a:pPr>
            <a:r>
              <a:rPr lang="en" sz="1800"/>
              <a:t>Budgeting time to work on code is extremely important as it is often hard to predict how long it will take</a:t>
            </a:r>
            <a:endParaRPr sz="1800"/>
          </a:p>
          <a:p>
            <a:pPr indent="-342900" lvl="1" marL="914400" rtl="0" algn="l">
              <a:lnSpc>
                <a:spcPct val="115000"/>
              </a:lnSpc>
              <a:spcBef>
                <a:spcPts val="0"/>
              </a:spcBef>
              <a:spcAft>
                <a:spcPts val="0"/>
              </a:spcAft>
              <a:buSzPts val="1800"/>
              <a:buChar char="○"/>
            </a:pPr>
            <a:r>
              <a:rPr lang="en" sz="1800"/>
              <a:t>Complicated solutions that seem good on paper are worse than simple solutions that work in practice</a:t>
            </a:r>
            <a:endParaRPr sz="1800"/>
          </a:p>
          <a:p>
            <a:pPr indent="-342900" lvl="1" marL="914400" rtl="0" algn="l">
              <a:lnSpc>
                <a:spcPct val="115000"/>
              </a:lnSpc>
              <a:spcBef>
                <a:spcPts val="0"/>
              </a:spcBef>
              <a:spcAft>
                <a:spcPts val="0"/>
              </a:spcAft>
              <a:buSzPts val="1800"/>
              <a:buChar char="○"/>
            </a:pPr>
            <a:r>
              <a:rPr lang="en" sz="1800"/>
              <a:t>We make games!</a:t>
            </a:r>
            <a:endParaRPr sz="1800"/>
          </a:p>
          <a:p>
            <a:pPr indent="0" lvl="0" marL="0" rtl="0" algn="l">
              <a:lnSpc>
                <a:spcPct val="115000"/>
              </a:lnSpc>
              <a:spcBef>
                <a:spcPts val="0"/>
              </a:spcBef>
              <a:spcAft>
                <a:spcPts val="0"/>
              </a:spcAft>
              <a:buSzPts val="1800"/>
              <a:buNone/>
            </a:pPr>
            <a:r>
              <a:t/>
            </a:r>
            <a:endParaRPr/>
          </a:p>
          <a:p>
            <a:pPr indent="0" lvl="0" marL="457200" rtl="0" algn="l">
              <a:lnSpc>
                <a:spcPct val="115000"/>
              </a:lnSpc>
              <a:spcBef>
                <a:spcPts val="0"/>
              </a:spcBef>
              <a:spcAft>
                <a:spcPts val="0"/>
              </a:spcAft>
              <a:buSzPts val="1800"/>
              <a:buNone/>
            </a:pPr>
            <a:r>
              <a:t/>
            </a:r>
            <a:endParaRPr/>
          </a:p>
          <a:p>
            <a:pPr indent="0" lvl="0" marL="457200" rtl="0" algn="l">
              <a:lnSpc>
                <a:spcPct val="115000"/>
              </a:lnSpc>
              <a:spcBef>
                <a:spcPts val="0"/>
              </a:spcBef>
              <a:spcAft>
                <a:spcPts val="0"/>
              </a:spcAft>
              <a:buSzPts val="1800"/>
              <a:buNone/>
            </a:pPr>
            <a:r>
              <a:t/>
            </a:r>
            <a:endParaRPr/>
          </a:p>
          <a:p>
            <a:pPr indent="0" lvl="0" marL="457200" rtl="0" algn="l">
              <a:lnSpc>
                <a:spcPct val="115000"/>
              </a:lnSpc>
              <a:spcBef>
                <a:spcPts val="0"/>
              </a:spcBef>
              <a:spcAft>
                <a:spcPts val="0"/>
              </a:spcAft>
              <a:buSzPts val="1800"/>
              <a:buNone/>
            </a:pPr>
            <a:r>
              <a:t/>
            </a:r>
            <a:endParaRPr/>
          </a:p>
          <a:p>
            <a:pPr indent="0" lvl="0" marL="457200" rtl="0" algn="l">
              <a:lnSpc>
                <a:spcPct val="115000"/>
              </a:lnSpc>
              <a:spcBef>
                <a:spcPts val="0"/>
              </a:spcBef>
              <a:spcAft>
                <a:spcPts val="0"/>
              </a:spcAft>
              <a:buSzPts val="1800"/>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 name="Shape 62"/>
        <p:cNvGrpSpPr/>
        <p:nvPr/>
      </p:nvGrpSpPr>
      <p:grpSpPr>
        <a:xfrm>
          <a:off x="0" y="0"/>
          <a:ext cx="0" cy="0"/>
          <a:chOff x="0" y="0"/>
          <a:chExt cx="0" cy="0"/>
        </a:xfrm>
      </p:grpSpPr>
      <p:sp>
        <p:nvSpPr>
          <p:cNvPr id="63" name="Google Shape;63;p14"/>
          <p:cNvSpPr txBox="1"/>
          <p:nvPr>
            <p:ph type="title"/>
          </p:nvPr>
        </p:nvSpPr>
        <p:spPr>
          <a:xfrm>
            <a:off x="255950" y="0"/>
            <a:ext cx="85206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600"/>
              <a:buNone/>
            </a:pPr>
            <a:r>
              <a:rPr lang="en"/>
              <a:t>Caedes Lupi</a:t>
            </a:r>
            <a:endParaRPr/>
          </a:p>
        </p:txBody>
      </p:sp>
      <p:sp>
        <p:nvSpPr>
          <p:cNvPr id="64" name="Google Shape;64;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2400"/>
              <a:buNone/>
            </a:pPr>
            <a:r>
              <a:t/>
            </a:r>
            <a:endParaRPr/>
          </a:p>
        </p:txBody>
      </p:sp>
      <p:pic>
        <p:nvPicPr>
          <p:cNvPr id="65" name="Google Shape;65;p14"/>
          <p:cNvPicPr preferRelativeResize="0"/>
          <p:nvPr/>
        </p:nvPicPr>
        <p:blipFill>
          <a:blip r:embed="rId3">
            <a:alphaModFix/>
          </a:blip>
          <a:stretch>
            <a:fillRect/>
          </a:stretch>
        </p:blipFill>
        <p:spPr>
          <a:xfrm>
            <a:off x="1703875" y="565250"/>
            <a:ext cx="6369575" cy="45020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Caedes Lupi </a:t>
            </a:r>
            <a:r>
              <a:rPr lang="en">
                <a:solidFill>
                  <a:srgbClr val="6AA84F"/>
                </a:solidFill>
              </a:rPr>
              <a:t>Overview </a:t>
            </a:r>
            <a:endParaRPr>
              <a:solidFill>
                <a:srgbClr val="6AA84F"/>
              </a:solidFill>
            </a:endParaRPr>
          </a:p>
        </p:txBody>
      </p:sp>
      <p:sp>
        <p:nvSpPr>
          <p:cNvPr id="71" name="Google Shape;71;p15"/>
          <p:cNvSpPr txBox="1"/>
          <p:nvPr>
            <p:ph idx="1" type="body"/>
          </p:nvPr>
        </p:nvSpPr>
        <p:spPr>
          <a:xfrm>
            <a:off x="311700" y="1674375"/>
            <a:ext cx="4851000" cy="2894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 sz="1800"/>
              <a:t>A dark organization plans to perform a terrible ritual underneath Chicago...</a:t>
            </a:r>
            <a:endParaRPr sz="1800"/>
          </a:p>
          <a:p>
            <a:pPr indent="0" lvl="0" marL="0" rtl="0" algn="l">
              <a:lnSpc>
                <a:spcPct val="115000"/>
              </a:lnSpc>
              <a:spcBef>
                <a:spcPts val="0"/>
              </a:spcBef>
              <a:spcAft>
                <a:spcPts val="0"/>
              </a:spcAft>
              <a:buSzPts val="1800"/>
              <a:buNone/>
            </a:pPr>
            <a:r>
              <a:t/>
            </a:r>
            <a:endParaRPr sz="1800"/>
          </a:p>
          <a:p>
            <a:pPr indent="0" lvl="0" marL="0" rtl="0" algn="l">
              <a:lnSpc>
                <a:spcPct val="115000"/>
              </a:lnSpc>
              <a:spcBef>
                <a:spcPts val="0"/>
              </a:spcBef>
              <a:spcAft>
                <a:spcPts val="0"/>
              </a:spcAft>
              <a:buSzPts val="1800"/>
              <a:buNone/>
            </a:pPr>
            <a:r>
              <a:rPr lang="en" sz="1800"/>
              <a:t>Players take control of the only werewolf detective in Chicago: Barry Greston. Swap between human and wolf forms to sneak into the evil organization and stop the bloodsoaked ritual from destroying Chicago.</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Walkthrough</a:t>
            </a:r>
            <a:endParaRPr/>
          </a:p>
        </p:txBody>
      </p:sp>
      <p:sp>
        <p:nvSpPr>
          <p:cNvPr id="77" name="Google Shape;77;p16"/>
          <p:cNvSpPr txBox="1"/>
          <p:nvPr>
            <p:ph idx="1" type="body"/>
          </p:nvPr>
        </p:nvSpPr>
        <p:spPr>
          <a:xfrm>
            <a:off x="212650" y="1017725"/>
            <a:ext cx="8520600" cy="3606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00"/>
          </a:p>
          <a:p>
            <a:pPr indent="-342900" lvl="0" marL="457200" rtl="0" algn="l">
              <a:lnSpc>
                <a:spcPct val="115000"/>
              </a:lnSpc>
              <a:spcBef>
                <a:spcPts val="0"/>
              </a:spcBef>
              <a:spcAft>
                <a:spcPts val="0"/>
              </a:spcAft>
              <a:buSzPts val="1800"/>
              <a:buChar char="●"/>
            </a:pPr>
            <a:r>
              <a:rPr lang="en" sz="1800"/>
              <a:t>Upon starting the game, players will be loaded into a level in which they begin in their human form</a:t>
            </a:r>
            <a:endParaRPr sz="1800"/>
          </a:p>
          <a:p>
            <a:pPr indent="-342900" lvl="0" marL="457200" rtl="0" algn="l">
              <a:lnSpc>
                <a:spcPct val="115000"/>
              </a:lnSpc>
              <a:spcBef>
                <a:spcPts val="0"/>
              </a:spcBef>
              <a:spcAft>
                <a:spcPts val="0"/>
              </a:spcAft>
              <a:buSzPts val="1800"/>
              <a:buChar char="●"/>
            </a:pPr>
            <a:r>
              <a:rPr lang="en" sz="1800"/>
              <a:t>Players then use WASD to move and space to jump if human. If they are in their werewolf form, space is instead used to lunge and then attack with a mouse click. Players can press T to transform between human and werewolf forms</a:t>
            </a:r>
            <a:endParaRPr sz="1800"/>
          </a:p>
          <a:p>
            <a:pPr indent="-342900" lvl="0" marL="457200" rtl="0" algn="l">
              <a:lnSpc>
                <a:spcPct val="115000"/>
              </a:lnSpc>
              <a:spcBef>
                <a:spcPts val="0"/>
              </a:spcBef>
              <a:spcAft>
                <a:spcPts val="0"/>
              </a:spcAft>
              <a:buSzPts val="1800"/>
              <a:buChar char="●"/>
            </a:pPr>
            <a:r>
              <a:rPr lang="en" sz="1800"/>
              <a:t>If killed the player can quickly restart with the R key</a:t>
            </a:r>
            <a:endParaRPr sz="1800"/>
          </a:p>
          <a:p>
            <a:pPr indent="0" lvl="0" marL="914400" rtl="0" algn="l">
              <a:lnSpc>
                <a:spcPct val="115000"/>
              </a:lnSpc>
              <a:spcBef>
                <a:spcPts val="1600"/>
              </a:spcBef>
              <a:spcAft>
                <a:spcPts val="0"/>
              </a:spcAft>
              <a:buSzPts val="1800"/>
              <a:buNone/>
            </a:pPr>
            <a:r>
              <a:rPr lang="en"/>
              <a:t>	</a:t>
            </a:r>
            <a:endParaRPr/>
          </a:p>
          <a:p>
            <a:pPr indent="0" lvl="0" marL="0" rtl="0" algn="l">
              <a:lnSpc>
                <a:spcPct val="115000"/>
              </a:lnSpc>
              <a:spcBef>
                <a:spcPts val="1600"/>
              </a:spcBef>
              <a:spcAft>
                <a:spcPts val="0"/>
              </a:spcAft>
              <a:buSzPts val="1800"/>
              <a:buNone/>
            </a:pPr>
            <a:r>
              <a:t/>
            </a:r>
            <a:endParaRPr/>
          </a:p>
          <a:p>
            <a:pPr indent="0" lvl="0" marL="0" rtl="0" algn="l">
              <a:lnSpc>
                <a:spcPct val="115000"/>
              </a:lnSpc>
              <a:spcBef>
                <a:spcPts val="1600"/>
              </a:spcBef>
              <a:spcAft>
                <a:spcPts val="0"/>
              </a:spcAft>
              <a:buSzPts val="1800"/>
              <a:buNone/>
            </a:pPr>
            <a:r>
              <a:t/>
            </a:r>
            <a:endParaRPr/>
          </a:p>
          <a:p>
            <a:pPr indent="0" lvl="0" marL="457200" rtl="0" algn="l">
              <a:lnSpc>
                <a:spcPct val="115000"/>
              </a:lnSpc>
              <a:spcBef>
                <a:spcPts val="1600"/>
              </a:spcBef>
              <a:spcAft>
                <a:spcPts val="0"/>
              </a:spcAft>
              <a:buSzPts val="1800"/>
              <a:buNone/>
            </a:pPr>
            <a:r>
              <a:t/>
            </a:r>
            <a:endParaRPr/>
          </a:p>
          <a:p>
            <a:pPr indent="0" lvl="0" marL="457200" rtl="0" algn="l">
              <a:lnSpc>
                <a:spcPct val="115000"/>
              </a:lnSpc>
              <a:spcBef>
                <a:spcPts val="1600"/>
              </a:spcBef>
              <a:spcAft>
                <a:spcPts val="0"/>
              </a:spcAft>
              <a:buSzPts val="1800"/>
              <a:buNone/>
            </a:pPr>
            <a:r>
              <a:rPr lang="en"/>
              <a:t>  </a:t>
            </a:r>
            <a:endParaRPr/>
          </a:p>
          <a:p>
            <a:pPr indent="0" lvl="0" marL="457200" rtl="0" algn="l">
              <a:lnSpc>
                <a:spcPct val="115000"/>
              </a:lnSpc>
              <a:spcBef>
                <a:spcPts val="1600"/>
              </a:spcBef>
              <a:spcAft>
                <a:spcPts val="1600"/>
              </a:spcAft>
              <a:buSzPts val="18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Google Shape;82;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Concept shots</a:t>
            </a:r>
            <a:endParaRPr/>
          </a:p>
        </p:txBody>
      </p:sp>
      <p:sp>
        <p:nvSpPr>
          <p:cNvPr id="83" name="Google Shape;83;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7"/>
          <p:cNvSpPr txBox="1"/>
          <p:nvPr/>
        </p:nvSpPr>
        <p:spPr>
          <a:xfrm>
            <a:off x="1450550" y="2708675"/>
            <a:ext cx="4262700" cy="49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Game when you first</a:t>
            </a:r>
            <a:endParaRPr/>
          </a:p>
          <a:p>
            <a:pPr indent="0" lvl="0" marL="0" rtl="0" algn="l">
              <a:spcBef>
                <a:spcPts val="0"/>
              </a:spcBef>
              <a:spcAft>
                <a:spcPts val="0"/>
              </a:spcAft>
              <a:buNone/>
            </a:pPr>
            <a:r>
              <a:rPr lang="en"/>
              <a:t>spawn.</a:t>
            </a:r>
            <a:endParaRPr/>
          </a:p>
        </p:txBody>
      </p:sp>
      <p:sp>
        <p:nvSpPr>
          <p:cNvPr id="85" name="Google Shape;85;p17"/>
          <p:cNvSpPr txBox="1"/>
          <p:nvPr/>
        </p:nvSpPr>
        <p:spPr>
          <a:xfrm>
            <a:off x="5950175" y="2753075"/>
            <a:ext cx="4262700" cy="49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Midway through a</a:t>
            </a:r>
            <a:endParaRPr/>
          </a:p>
          <a:p>
            <a:pPr indent="0" lvl="0" marL="0" rtl="0" algn="l">
              <a:spcBef>
                <a:spcPts val="0"/>
              </a:spcBef>
              <a:spcAft>
                <a:spcPts val="0"/>
              </a:spcAft>
              <a:buNone/>
            </a:pPr>
            <a:r>
              <a:rPr lang="en"/>
              <a:t>level. Maybe during</a:t>
            </a:r>
            <a:endParaRPr/>
          </a:p>
          <a:p>
            <a:pPr indent="0" lvl="0" marL="0" rtl="0" algn="l">
              <a:spcBef>
                <a:spcPts val="0"/>
              </a:spcBef>
              <a:spcAft>
                <a:spcPts val="0"/>
              </a:spcAft>
              <a:buNone/>
            </a:pPr>
            <a:r>
              <a:rPr lang="en"/>
              <a:t>a mid pounce/leap.</a:t>
            </a:r>
            <a:endParaRPr/>
          </a:p>
        </p:txBody>
      </p:sp>
      <p:pic>
        <p:nvPicPr>
          <p:cNvPr id="86" name="Google Shape;86;p17"/>
          <p:cNvPicPr preferRelativeResize="0"/>
          <p:nvPr/>
        </p:nvPicPr>
        <p:blipFill>
          <a:blip r:embed="rId3">
            <a:alphaModFix/>
          </a:blip>
          <a:stretch>
            <a:fillRect/>
          </a:stretch>
        </p:blipFill>
        <p:spPr>
          <a:xfrm>
            <a:off x="178575" y="1584950"/>
            <a:ext cx="4387099" cy="2467749"/>
          </a:xfrm>
          <a:prstGeom prst="rect">
            <a:avLst/>
          </a:prstGeom>
          <a:noFill/>
          <a:ln>
            <a:noFill/>
          </a:ln>
        </p:spPr>
      </p:pic>
      <p:pic>
        <p:nvPicPr>
          <p:cNvPr id="87" name="Google Shape;87;p17"/>
          <p:cNvPicPr preferRelativeResize="0"/>
          <p:nvPr/>
        </p:nvPicPr>
        <p:blipFill>
          <a:blip r:embed="rId4">
            <a:alphaModFix/>
          </a:blip>
          <a:stretch>
            <a:fillRect/>
          </a:stretch>
        </p:blipFill>
        <p:spPr>
          <a:xfrm>
            <a:off x="4665300" y="1584950"/>
            <a:ext cx="4387099" cy="246774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SzPts val="2400"/>
              <a:buChar char="●"/>
            </a:pPr>
            <a:r>
              <a:rPr lang="en"/>
              <a:t>Quality animations and assets for the player and enemies</a:t>
            </a:r>
            <a:endParaRPr/>
          </a:p>
          <a:p>
            <a:pPr indent="-381000" lvl="0" marL="457200" rtl="0" algn="l">
              <a:lnSpc>
                <a:spcPct val="115000"/>
              </a:lnSpc>
              <a:spcBef>
                <a:spcPts val="0"/>
              </a:spcBef>
              <a:spcAft>
                <a:spcPts val="0"/>
              </a:spcAft>
              <a:buSzPts val="2400"/>
              <a:buChar char="●"/>
            </a:pPr>
            <a:r>
              <a:rPr lang="en"/>
              <a:t>Better version control</a:t>
            </a:r>
            <a:endParaRPr/>
          </a:p>
          <a:p>
            <a:pPr indent="-381000" lvl="0" marL="457200" rtl="0" algn="l">
              <a:lnSpc>
                <a:spcPct val="115000"/>
              </a:lnSpc>
              <a:spcBef>
                <a:spcPts val="0"/>
              </a:spcBef>
              <a:spcAft>
                <a:spcPts val="0"/>
              </a:spcAft>
              <a:buSzPts val="2400"/>
              <a:buChar char="●"/>
            </a:pPr>
            <a:r>
              <a:rPr lang="en"/>
              <a:t>Game has strong concept and potential, could be expanded on very easily</a:t>
            </a:r>
            <a:endParaRPr/>
          </a:p>
          <a:p>
            <a:pPr indent="-381000" lvl="0" marL="457200" rtl="0" algn="l">
              <a:lnSpc>
                <a:spcPct val="115000"/>
              </a:lnSpc>
              <a:spcBef>
                <a:spcPts val="0"/>
              </a:spcBef>
              <a:spcAft>
                <a:spcPts val="0"/>
              </a:spcAft>
              <a:buSzPts val="2400"/>
              <a:buChar char="●"/>
            </a:pPr>
            <a:r>
              <a:rPr lang="en"/>
              <a:t>Learned a great deal</a:t>
            </a:r>
            <a:endParaRPr/>
          </a:p>
          <a:p>
            <a:pPr indent="0" lvl="0" marL="457200" rtl="0" algn="l">
              <a:lnSpc>
                <a:spcPct val="115000"/>
              </a:lnSpc>
              <a:spcBef>
                <a:spcPts val="0"/>
              </a:spcBef>
              <a:spcAft>
                <a:spcPts val="0"/>
              </a:spcAft>
              <a:buNone/>
            </a:pPr>
            <a:r>
              <a:t/>
            </a:r>
            <a:endParaRPr/>
          </a:p>
          <a:p>
            <a:pPr indent="0" lvl="0" marL="0" rtl="0" algn="l">
              <a:lnSpc>
                <a:spcPct val="115000"/>
              </a:lnSpc>
              <a:spcBef>
                <a:spcPts val="1600"/>
              </a:spcBef>
              <a:spcAft>
                <a:spcPts val="0"/>
              </a:spcAft>
              <a:buSzPts val="1800"/>
              <a:buNone/>
            </a:pPr>
            <a:r>
              <a:rPr lang="en"/>
              <a:t> </a:t>
            </a:r>
            <a:endParaRPr/>
          </a:p>
          <a:p>
            <a:pPr indent="0" lvl="0" marL="914400" rtl="0" algn="l">
              <a:lnSpc>
                <a:spcPct val="115000"/>
              </a:lnSpc>
              <a:spcBef>
                <a:spcPts val="1600"/>
              </a:spcBef>
              <a:spcAft>
                <a:spcPts val="1600"/>
              </a:spcAft>
              <a:buSzPts val="1800"/>
              <a:buNone/>
            </a:pPr>
            <a:r>
              <a:t/>
            </a:r>
            <a:endParaRPr/>
          </a:p>
        </p:txBody>
      </p:sp>
      <p:sp>
        <p:nvSpPr>
          <p:cNvPr id="93" name="Google Shape;93;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Strengths of Caedus Lupi</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Weaknesses of Caedus Lupi</a:t>
            </a:r>
            <a:endParaRPr/>
          </a:p>
        </p:txBody>
      </p:sp>
      <p:sp>
        <p:nvSpPr>
          <p:cNvPr id="99" name="Google Shape;99;p19"/>
          <p:cNvSpPr txBox="1"/>
          <p:nvPr>
            <p:ph idx="1" type="body"/>
          </p:nvPr>
        </p:nvSpPr>
        <p:spPr>
          <a:xfrm>
            <a:off x="343550" y="1727100"/>
            <a:ext cx="8520600" cy="34164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SzPts val="2400"/>
              <a:buChar char="●"/>
            </a:pPr>
            <a:r>
              <a:rPr lang="en"/>
              <a:t>Short game length</a:t>
            </a:r>
            <a:endParaRPr/>
          </a:p>
          <a:p>
            <a:pPr indent="-381000" lvl="0" marL="457200" rtl="0" algn="l">
              <a:lnSpc>
                <a:spcPct val="115000"/>
              </a:lnSpc>
              <a:spcBef>
                <a:spcPts val="0"/>
              </a:spcBef>
              <a:spcAft>
                <a:spcPts val="0"/>
              </a:spcAft>
              <a:buSzPts val="2400"/>
              <a:buChar char="●"/>
            </a:pPr>
            <a:r>
              <a:rPr lang="en"/>
              <a:t>Overscoped complexity of features for limited time and energy left at end of semester</a:t>
            </a:r>
            <a:endParaRPr/>
          </a:p>
          <a:p>
            <a:pPr indent="-381000" lvl="0" marL="457200" rtl="0" algn="l">
              <a:lnSpc>
                <a:spcPct val="115000"/>
              </a:lnSpc>
              <a:spcBef>
                <a:spcPts val="0"/>
              </a:spcBef>
              <a:spcAft>
                <a:spcPts val="0"/>
              </a:spcAft>
              <a:buSzPts val="2400"/>
              <a:buChar char="●"/>
            </a:pPr>
            <a:r>
              <a:rPr lang="en"/>
              <a:t>Went too “deep” rather than wide</a:t>
            </a:r>
            <a:endParaRPr/>
          </a:p>
          <a:p>
            <a:pPr indent="0" lvl="0" marL="914400" rtl="0" algn="l">
              <a:lnSpc>
                <a:spcPct val="115000"/>
              </a:lnSpc>
              <a:spcBef>
                <a:spcPts val="0"/>
              </a:spcBef>
              <a:spcAft>
                <a:spcPts val="0"/>
              </a:spcAft>
              <a:buSzPts val="2400"/>
              <a:buNone/>
            </a:pPr>
            <a:r>
              <a:t/>
            </a:r>
            <a:endParaRPr/>
          </a:p>
          <a:p>
            <a:pPr indent="0" lvl="0" marL="457200" rtl="0" algn="l">
              <a:lnSpc>
                <a:spcPct val="115000"/>
              </a:lnSpc>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Strengths of the Alpacas</a:t>
            </a:r>
            <a:endParaRPr/>
          </a:p>
        </p:txBody>
      </p:sp>
      <p:sp>
        <p:nvSpPr>
          <p:cNvPr id="105" name="Google Shape;105;p2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SzPts val="2400"/>
              <a:buChar char="●"/>
            </a:pPr>
            <a:r>
              <a:rPr lang="en"/>
              <a:t>Frequent communication</a:t>
            </a:r>
            <a:endParaRPr/>
          </a:p>
          <a:p>
            <a:pPr indent="0" lvl="0" marL="457200" rtl="0" algn="l">
              <a:lnSpc>
                <a:spcPct val="115000"/>
              </a:lnSpc>
              <a:spcBef>
                <a:spcPts val="0"/>
              </a:spcBef>
              <a:spcAft>
                <a:spcPts val="0"/>
              </a:spcAft>
              <a:buSzPts val="2400"/>
              <a:buNone/>
            </a:pPr>
            <a:r>
              <a:t/>
            </a:r>
            <a:endParaRPr/>
          </a:p>
          <a:p>
            <a:pPr indent="-381000" lvl="0" marL="457200" rtl="0" algn="l">
              <a:lnSpc>
                <a:spcPct val="115000"/>
              </a:lnSpc>
              <a:spcBef>
                <a:spcPts val="0"/>
              </a:spcBef>
              <a:spcAft>
                <a:spcPts val="0"/>
              </a:spcAft>
              <a:buSzPts val="2400"/>
              <a:buChar char="●"/>
            </a:pPr>
            <a:r>
              <a:rPr lang="en"/>
              <a:t>Wide range of skills amongst group members allowed for unique features</a:t>
            </a:r>
            <a:endParaRPr/>
          </a:p>
          <a:p>
            <a:pPr indent="0" lvl="0" marL="457200" rtl="0" algn="l">
              <a:lnSpc>
                <a:spcPct val="115000"/>
              </a:lnSpc>
              <a:spcBef>
                <a:spcPts val="0"/>
              </a:spcBef>
              <a:spcAft>
                <a:spcPts val="0"/>
              </a:spcAft>
              <a:buSzPts val="2400"/>
              <a:buNone/>
            </a:pPr>
            <a:r>
              <a:t/>
            </a:r>
            <a:endParaRPr/>
          </a:p>
          <a:p>
            <a:pPr indent="-381000" lvl="0" marL="457200" rtl="0" algn="l">
              <a:lnSpc>
                <a:spcPct val="115000"/>
              </a:lnSpc>
              <a:spcBef>
                <a:spcPts val="0"/>
              </a:spcBef>
              <a:spcAft>
                <a:spcPts val="0"/>
              </a:spcAft>
              <a:buSzPts val="2400"/>
              <a:buChar char="●"/>
            </a:pPr>
            <a:r>
              <a:rPr lang="en"/>
              <a:t>Evenly distributed workload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Weaknesses of the Alpacas</a:t>
            </a:r>
            <a:endParaRPr/>
          </a:p>
        </p:txBody>
      </p:sp>
      <p:sp>
        <p:nvSpPr>
          <p:cNvPr id="111" name="Google Shape;111;p2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SzPts val="2400"/>
              <a:buChar char="●"/>
            </a:pPr>
            <a:r>
              <a:rPr lang="en"/>
              <a:t>Overscoped for amount of time left in the semester, Was too ambitious on game mechanics</a:t>
            </a:r>
            <a:endParaRPr/>
          </a:p>
          <a:p>
            <a:pPr indent="-381000" lvl="0" marL="457200" rtl="0" algn="l">
              <a:lnSpc>
                <a:spcPct val="115000"/>
              </a:lnSpc>
              <a:spcBef>
                <a:spcPts val="0"/>
              </a:spcBef>
              <a:spcAft>
                <a:spcPts val="0"/>
              </a:spcAft>
              <a:buSzPts val="2400"/>
              <a:buChar char="●"/>
            </a:pPr>
            <a:r>
              <a:rPr lang="en"/>
              <a:t>Came down to the wire, game was not finished until final days of semester</a:t>
            </a:r>
            <a:endParaRPr/>
          </a:p>
          <a:p>
            <a:pPr indent="-381000" lvl="0" marL="457200" rtl="0" algn="l">
              <a:lnSpc>
                <a:spcPct val="115000"/>
              </a:lnSpc>
              <a:spcBef>
                <a:spcPts val="0"/>
              </a:spcBef>
              <a:spcAft>
                <a:spcPts val="0"/>
              </a:spcAft>
              <a:buSzPts val="2400"/>
              <a:buChar char="●"/>
            </a:pPr>
            <a:r>
              <a:rPr lang="en"/>
              <a:t>Periods of time where no significant progress was made</a:t>
            </a:r>
            <a:endParaRPr/>
          </a:p>
          <a:p>
            <a:pPr indent="0" lvl="0" marL="457200" rtl="0" algn="l">
              <a:lnSpc>
                <a:spcPct val="115000"/>
              </a:lnSpc>
              <a:spcBef>
                <a:spcPts val="0"/>
              </a:spcBef>
              <a:spcAft>
                <a:spcPts val="0"/>
              </a:spcAft>
              <a:buNone/>
            </a:pPr>
            <a:r>
              <a:t/>
            </a:r>
            <a:endParaRPr/>
          </a:p>
          <a:p>
            <a:pPr indent="0" lvl="0" marL="457200" rtl="0" algn="l">
              <a:lnSpc>
                <a:spcPct val="115000"/>
              </a:lnSpc>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